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2"/>
  </p:notesMasterIdLst>
  <p:sldIdLst>
    <p:sldId id="256" r:id="rId2"/>
    <p:sldId id="326" r:id="rId3"/>
    <p:sldId id="327" r:id="rId4"/>
    <p:sldId id="377" r:id="rId5"/>
    <p:sldId id="378" r:id="rId6"/>
    <p:sldId id="379" r:id="rId7"/>
    <p:sldId id="380" r:id="rId8"/>
    <p:sldId id="400" r:id="rId9"/>
    <p:sldId id="333" r:id="rId10"/>
    <p:sldId id="375" r:id="rId11"/>
    <p:sldId id="364" r:id="rId12"/>
    <p:sldId id="334" r:id="rId13"/>
    <p:sldId id="339" r:id="rId14"/>
    <p:sldId id="336" r:id="rId15"/>
    <p:sldId id="335" r:id="rId16"/>
    <p:sldId id="372" r:id="rId17"/>
    <p:sldId id="337" r:id="rId18"/>
    <p:sldId id="340" r:id="rId19"/>
    <p:sldId id="341" r:id="rId20"/>
    <p:sldId id="342" r:id="rId21"/>
    <p:sldId id="353" r:id="rId22"/>
    <p:sldId id="343" r:id="rId23"/>
    <p:sldId id="346" r:id="rId24"/>
    <p:sldId id="382" r:id="rId25"/>
    <p:sldId id="350" r:id="rId26"/>
    <p:sldId id="351" r:id="rId27"/>
    <p:sldId id="352" r:id="rId28"/>
    <p:sldId id="373" r:id="rId29"/>
    <p:sldId id="358" r:id="rId30"/>
    <p:sldId id="383" r:id="rId31"/>
    <p:sldId id="389" r:id="rId32"/>
    <p:sldId id="385" r:id="rId33"/>
    <p:sldId id="386" r:id="rId34"/>
    <p:sldId id="387" r:id="rId35"/>
    <p:sldId id="388" r:id="rId36"/>
    <p:sldId id="357" r:id="rId37"/>
    <p:sldId id="348" r:id="rId38"/>
    <p:sldId id="359" r:id="rId39"/>
    <p:sldId id="354" r:id="rId40"/>
    <p:sldId id="349" r:id="rId41"/>
    <p:sldId id="355" r:id="rId42"/>
    <p:sldId id="356" r:id="rId43"/>
    <p:sldId id="344" r:id="rId44"/>
    <p:sldId id="345" r:id="rId45"/>
    <p:sldId id="361" r:id="rId46"/>
    <p:sldId id="365" r:id="rId47"/>
    <p:sldId id="366" r:id="rId48"/>
    <p:sldId id="367" r:id="rId49"/>
    <p:sldId id="390" r:id="rId50"/>
    <p:sldId id="391" r:id="rId51"/>
    <p:sldId id="368" r:id="rId52"/>
    <p:sldId id="369" r:id="rId53"/>
    <p:sldId id="328" r:id="rId54"/>
    <p:sldId id="406" r:id="rId55"/>
    <p:sldId id="314" r:id="rId56"/>
    <p:sldId id="321" r:id="rId57"/>
    <p:sldId id="398" r:id="rId58"/>
    <p:sldId id="392" r:id="rId59"/>
    <p:sldId id="404" r:id="rId60"/>
    <p:sldId id="396" r:id="rId61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422C16"/>
    <a:srgbClr val="0C788E"/>
    <a:srgbClr val="006666"/>
    <a:srgbClr val="0099CC"/>
    <a:srgbClr val="3366CC"/>
    <a:srgbClr val="660033"/>
    <a:srgbClr val="003399"/>
    <a:srgbClr val="66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40" autoAdjust="0"/>
    <p:restoredTop sz="94487" autoAdjust="0"/>
  </p:normalViewPr>
  <p:slideViewPr>
    <p:cSldViewPr>
      <p:cViewPr>
        <p:scale>
          <a:sx n="70" d="100"/>
          <a:sy n="70" d="100"/>
        </p:scale>
        <p:origin x="-123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07AC71-96F1-462F-9042-8E6DF9AF793E}" type="datetimeFigureOut">
              <a:rPr lang="ru-RU" smtClean="0"/>
              <a:pPr/>
              <a:t>27.04.2021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22755D-5F50-4769-8FE3-0A9ABF9C4D6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67594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D7DDD2-CD40-464E-BCB3-223DDAD687FC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C7A4B3-F2FE-46B5-8EDC-CC55D147B95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FB6DA0-3AE5-4C8A-B167-7F67B5E46D0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0B3C41-8252-4CE6-AE5D-13B6326D960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E95704-1695-47AA-B80E-9AD234717ACE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434D9B-80DB-4168-98AD-CF532CE9DD46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4EBC5D-3868-449B-A89D-35D5F006D205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D8A53E-7788-4B9E-A619-779A1A7F0982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204EAE-C510-4E95-9824-ED2845C26861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7BBF5D-FBBB-4877-AB97-E56DA4929B78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DF94DD-FB7A-4E34-9B72-0CF1C8253FA4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ABFDEE3-3E05-4A66-9B60-0A20B037DF6B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DNS\Desktop\video-496ed30099fe6d851a3bfdc4fc0495a8-V.mp4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DNS\Desktop\2.mp4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DNS\Desktop\4.mp4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DNS\Desktop\5.mp4" TargetMode="Externa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DNS\Desktop\3.mp4" TargetMode="Externa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DNS\Desktop\6.mp4" TargetMode="Externa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DNS\Desktop\7.mp4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8" name="Rectangle 150"/>
          <p:cNvSpPr>
            <a:spLocks noGrp="1" noChangeArrowheads="1"/>
          </p:cNvSpPr>
          <p:nvPr>
            <p:ph type="ctrTitle"/>
          </p:nvPr>
        </p:nvSpPr>
        <p:spPr>
          <a:xfrm>
            <a:off x="285720" y="4981025"/>
            <a:ext cx="8286808" cy="1494313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Собрание</a:t>
            </a:r>
            <a:b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«Живи  добрее, будешь всем милее»</a:t>
            </a:r>
            <a:endParaRPr lang="es-ES" sz="3600" b="1" dirty="0">
              <a:solidFill>
                <a:srgbClr val="6633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786578" y="6617657"/>
            <a:ext cx="2357422" cy="2134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  <p:pic>
        <p:nvPicPr>
          <p:cNvPr id="1026" name="Picture 2" descr="C:\Users\Asus\Downloads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3" y="213450"/>
            <a:ext cx="6048417" cy="36435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332657"/>
            <a:ext cx="856895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Основной целью</a:t>
            </a:r>
            <a:r>
              <a:rPr lang="ru-RU" dirty="0" smtClean="0"/>
              <a:t> социально –коммуникативного развития является позитивная социализация детей дошкольного возраста, приобщение их к </a:t>
            </a:r>
            <a:r>
              <a:rPr lang="ru-RU" dirty="0" err="1" smtClean="0"/>
              <a:t>социокультурным</a:t>
            </a:r>
            <a:r>
              <a:rPr lang="ru-RU" dirty="0" smtClean="0"/>
              <a:t> нормам, традициям семьи, общества и государства.</a:t>
            </a:r>
          </a:p>
          <a:p>
            <a:r>
              <a:rPr lang="ru-RU" b="1" dirty="0" smtClean="0"/>
              <a:t>     Задачами социально – коммуникативного развития в соответствии с ФГОС ДО являются следующие:</a:t>
            </a:r>
            <a:endParaRPr lang="ru-RU" dirty="0" smtClean="0"/>
          </a:p>
          <a:p>
            <a:r>
              <a:rPr lang="ru-RU" dirty="0" smtClean="0"/>
              <a:t>-</a:t>
            </a:r>
            <a:r>
              <a:rPr lang="ru-RU" b="1" dirty="0" smtClean="0"/>
              <a:t>усвоение</a:t>
            </a:r>
            <a:r>
              <a:rPr lang="ru-RU" dirty="0" smtClean="0"/>
              <a:t> норм и ценностей, принятых в обществе, включая моральные и нравственные ценности;</a:t>
            </a:r>
          </a:p>
          <a:p>
            <a:r>
              <a:rPr lang="ru-RU" b="1" dirty="0" smtClean="0"/>
              <a:t>-развитие</a:t>
            </a:r>
            <a:r>
              <a:rPr lang="ru-RU" dirty="0" smtClean="0"/>
              <a:t> общения и взаимодействия ребёнка с взрослыми и сверстниками;</a:t>
            </a:r>
          </a:p>
          <a:p>
            <a:r>
              <a:rPr lang="ru-RU" dirty="0" smtClean="0"/>
              <a:t>-становление самостоятельности, целенаправленности и </a:t>
            </a:r>
            <a:r>
              <a:rPr lang="ru-RU" dirty="0" err="1" smtClean="0"/>
              <a:t>саморегуляции</a:t>
            </a:r>
            <a:r>
              <a:rPr lang="ru-RU" dirty="0" smtClean="0"/>
              <a:t> собственных действий;</a:t>
            </a:r>
          </a:p>
          <a:p>
            <a:r>
              <a:rPr lang="ru-RU" b="1" dirty="0" smtClean="0"/>
              <a:t>-развитие социального</a:t>
            </a:r>
            <a:r>
              <a:rPr lang="ru-RU" dirty="0" smtClean="0"/>
              <a:t> и эмоционального интеллекта, эмоциональной отзывчивости, сопереживания,-</a:t>
            </a:r>
          </a:p>
          <a:p>
            <a:r>
              <a:rPr lang="ru-RU" dirty="0" smtClean="0"/>
              <a:t>формирование готовности к совместной деятельности со сверстниками, формирование уважительного отношения и чувства принадлежности к своей семье и к сообществу детей и взрослых в Организации;</a:t>
            </a:r>
          </a:p>
          <a:p>
            <a:r>
              <a:rPr lang="ru-RU" dirty="0" smtClean="0"/>
              <a:t>-</a:t>
            </a:r>
            <a:r>
              <a:rPr lang="ru-RU" b="1" dirty="0" smtClean="0"/>
              <a:t>формирование</a:t>
            </a:r>
            <a:r>
              <a:rPr lang="ru-RU" dirty="0" smtClean="0"/>
              <a:t> позитивных установок к различным видам труда и творчества; формирование основ безопасного поведения в быту, </a:t>
            </a:r>
            <a:r>
              <a:rPr lang="ru-RU" b="1" dirty="0" smtClean="0"/>
              <a:t>социуме</a:t>
            </a:r>
            <a:r>
              <a:rPr lang="ru-RU" dirty="0" smtClean="0"/>
              <a:t>, природе.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900igr.net/up/datas/104649/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7544" y="274638"/>
            <a:ext cx="8208912" cy="634082"/>
          </a:xfrm>
        </p:spPr>
        <p:txBody>
          <a:bodyPr/>
          <a:lstStyle/>
          <a:p>
            <a:r>
              <a:rPr lang="ru-RU" sz="2000" i="1" dirty="0" smtClean="0">
                <a:latin typeface="+mn-lt"/>
              </a:rPr>
              <a:t>«Усвоение норм и ценностей, принятых в обществе»</a:t>
            </a:r>
            <a:endParaRPr lang="ru-RU" sz="2000" i="1" dirty="0">
              <a:latin typeface="+mn-lt"/>
            </a:endParaRPr>
          </a:p>
        </p:txBody>
      </p:sp>
      <p:pic>
        <p:nvPicPr>
          <p:cNvPr id="3" name="Рисунок 2" descr="C:\Users\DNS\Desktop\IMG-20180510-WA000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4032448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Users\DNS\Desktop\открытое собрание\IMG-718f2f240291531eb0244b2127537916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340768"/>
            <a:ext cx="3240360" cy="52485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DNS\Desktop\открытое собрание\20210304_11333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432557" y="1520788"/>
            <a:ext cx="5832648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DNS\Desktop\открытое собрание\20210422_11031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851920" y="1628800"/>
            <a:ext cx="5832648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620688"/>
            <a:ext cx="4482498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2468893"/>
            <a:ext cx="3042337" cy="405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060848"/>
            <a:ext cx="3419872" cy="4559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9512" y="620688"/>
            <a:ext cx="8640960" cy="360040"/>
          </a:xfrm>
        </p:spPr>
        <p:txBody>
          <a:bodyPr/>
          <a:lstStyle/>
          <a:p>
            <a:r>
              <a:rPr lang="ru-RU" sz="2000" i="1" dirty="0" smtClean="0">
                <a:latin typeface="+mn-lt"/>
              </a:rPr>
              <a:t>«Развитие общения и взаимодействия ребёнка со взрослыми и сверстниками»</a:t>
            </a:r>
            <a:br>
              <a:rPr lang="ru-RU" sz="2000" i="1" dirty="0" smtClean="0">
                <a:latin typeface="+mn-lt"/>
              </a:rPr>
            </a:br>
            <a:endParaRPr lang="ru-RU" sz="2000" i="1" dirty="0">
              <a:latin typeface="+mn-lt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2987824" y="980728"/>
            <a:ext cx="306068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692696"/>
            <a:ext cx="8435280" cy="576064"/>
          </a:xfrm>
        </p:spPr>
        <p:txBody>
          <a:bodyPr/>
          <a:lstStyle/>
          <a:p>
            <a:r>
              <a:rPr lang="ru-RU" sz="2000" i="1" dirty="0" smtClean="0">
                <a:latin typeface="+mn-lt"/>
              </a:rPr>
              <a:t>«Становление самостоятельности, целенаправленности и </a:t>
            </a:r>
            <a:r>
              <a:rPr lang="ru-RU" sz="2000" i="1" dirty="0" err="1" smtClean="0">
                <a:latin typeface="+mn-lt"/>
              </a:rPr>
              <a:t>саморегуляции</a:t>
            </a:r>
            <a:r>
              <a:rPr lang="ru-RU" sz="2000" i="1" dirty="0" smtClean="0">
                <a:latin typeface="+mn-lt"/>
              </a:rPr>
              <a:t> собственных действий»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4" name="Рисунок 3" descr="C:\Users\DNS\Desktop\открытое собрание\IMG-36556ec3e20cf975ed5515e33d8c3a43-V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1556792"/>
            <a:ext cx="5616624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 descr="C:\Users\DNS\AppData\Local\Microsoft\Windows\INetCache\Content.Word\IMG-08cf2b85f43ff06437b84a38b188b9bb-V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556792"/>
            <a:ext cx="3384376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3672408" cy="4619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 descr="C:\Users\DNS\Desktop\открытое собрание\20210416_10480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355975" y="620689"/>
            <a:ext cx="4608513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DNS\Desktop\открытое собрание\20210319_09271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054899" y="1857869"/>
            <a:ext cx="5210666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23528" y="274638"/>
            <a:ext cx="8568952" cy="1143000"/>
          </a:xfrm>
        </p:spPr>
        <p:txBody>
          <a:bodyPr/>
          <a:lstStyle/>
          <a:p>
            <a:r>
              <a:rPr lang="ru-RU" sz="2000" i="1" dirty="0" smtClean="0">
                <a:latin typeface="+mn-lt"/>
              </a:rPr>
              <a:t>«Развитие социального и эмоционального интеллекта, эмоциональной отзывчивости»</a:t>
            </a:r>
            <a:endParaRPr lang="ru-RU" sz="2000" i="1" dirty="0">
              <a:latin typeface="+mn-lt"/>
            </a:endParaRPr>
          </a:p>
        </p:txBody>
      </p:sp>
      <p:pic>
        <p:nvPicPr>
          <p:cNvPr id="9" name="Рисунок 8" descr="C:\Users\DNS\Desktop\открытое собрание\20210319_09205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360548" y="2024844"/>
            <a:ext cx="5256584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DNS\Desktop\открытое собрание\20210416_11290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43508" y="800708"/>
            <a:ext cx="4536504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DNS\Desktop\открытое собрание\20210421_16084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572000" y="764704"/>
            <a:ext cx="4392488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eo-496ed30099fe6d851a3bfdc4fc0495a8-V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99592" y="1484784"/>
            <a:ext cx="7325072" cy="41203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DNS\Desktop\открытое собрание\20210421_15204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468560" y="2348880"/>
            <a:ext cx="5040560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DNS\Desktop\открытое собрание\20210421_15403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779912" y="2348880"/>
            <a:ext cx="5040560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251520" y="476672"/>
            <a:ext cx="8640960" cy="1152128"/>
          </a:xfrm>
        </p:spPr>
        <p:txBody>
          <a:bodyPr/>
          <a:lstStyle/>
          <a:p>
            <a:r>
              <a:rPr lang="ru-RU" sz="2000" i="1" dirty="0" smtClean="0">
                <a:latin typeface="+mn-lt"/>
              </a:rPr>
              <a:t>«Формирование позитивных установок к различным видам труда»</a:t>
            </a:r>
            <a:endParaRPr lang="ru-RU" sz="2000" i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DNS\Desktop\открытое собрание\20210416_11333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15514" y="1016733"/>
            <a:ext cx="4680522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DNS\Desktop\открытое собрание\20210416_11021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319972" y="1016732"/>
            <a:ext cx="4680520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7931224" cy="720080"/>
          </a:xfrm>
        </p:spPr>
        <p:txBody>
          <a:bodyPr/>
          <a:lstStyle/>
          <a:p>
            <a:pPr algn="ctr"/>
            <a:r>
              <a:rPr lang="ru-RU" sz="2400" dirty="0" smtClean="0"/>
              <a:t>Организационно педагогические условия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1026" name="Picture 2" descr="C:\Users\DNS\Desktop\открытое собрание\20210304_1102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 rot="5400000">
            <a:off x="3956746" y="1739998"/>
            <a:ext cx="5498090" cy="4123567"/>
          </a:xfrm>
          <a:prstGeom prst="rect">
            <a:avLst/>
          </a:prstGeom>
          <a:noFill/>
        </p:spPr>
      </p:pic>
      <p:sp>
        <p:nvSpPr>
          <p:cNvPr id="11" name="Текст 10"/>
          <p:cNvSpPr>
            <a:spLocks noGrp="1"/>
          </p:cNvSpPr>
          <p:nvPr>
            <p:ph type="body" sz="half" idx="2"/>
          </p:nvPr>
        </p:nvSpPr>
        <p:spPr>
          <a:xfrm>
            <a:off x="323528" y="2132856"/>
            <a:ext cx="4032448" cy="3993307"/>
          </a:xfrm>
        </p:spPr>
        <p:txBody>
          <a:bodyPr/>
          <a:lstStyle/>
          <a:p>
            <a:r>
              <a:rPr lang="ru-RU" sz="2400" i="1" dirty="0" smtClean="0"/>
              <a:t>«Создание   атмосферы  доброжелательности, взаимопонимания и любви»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/>
          <a:lstStyle/>
          <a:p>
            <a:r>
              <a:rPr lang="ru-RU" sz="2000" i="1" dirty="0" smtClean="0">
                <a:latin typeface="+mn-lt"/>
              </a:rPr>
              <a:t>«Обучение   умению  слушать и слышать другого»</a:t>
            </a:r>
            <a:br>
              <a:rPr lang="ru-RU" sz="2000" i="1" dirty="0" smtClean="0">
                <a:latin typeface="+mn-lt"/>
              </a:rPr>
            </a:br>
            <a:endParaRPr lang="ru-RU" sz="2000" i="1" dirty="0">
              <a:latin typeface="+mn-lt"/>
            </a:endParaRPr>
          </a:p>
        </p:txBody>
      </p:sp>
      <p:pic>
        <p:nvPicPr>
          <p:cNvPr id="6146" name="Picture 2" descr="C:\Users\DNS\Desktop\открытое собрание\20210412_0930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211960" y="1916832"/>
            <a:ext cx="5184576" cy="3888432"/>
          </a:xfrm>
          <a:prstGeom prst="rect">
            <a:avLst/>
          </a:prstGeom>
          <a:noFill/>
        </p:spPr>
      </p:pic>
      <p:pic>
        <p:nvPicPr>
          <p:cNvPr id="4" name="Рисунок 3" descr="C:\Users\DNS\Desktop\открытое собрание\20210319_09295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216532" y="1736812"/>
            <a:ext cx="5184576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548680"/>
            <a:ext cx="8713788" cy="576858"/>
          </a:xfrm>
        </p:spPr>
        <p:txBody>
          <a:bodyPr/>
          <a:lstStyle/>
          <a:p>
            <a:r>
              <a:rPr lang="ru-RU" sz="2000" i="1" dirty="0" smtClean="0">
                <a:latin typeface="+mn-lt"/>
              </a:rPr>
              <a:t>«Развитие  умения  использовать мимику, пантомимику и голос в общении»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" name="Picture 2" descr="C:\Users\DNS\Desktop\открытое собрание\20210421_15552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529698" y="2071716"/>
            <a:ext cx="5162836" cy="3600400"/>
          </a:xfrm>
          <a:prstGeom prst="rect">
            <a:avLst/>
          </a:prstGeom>
          <a:noFill/>
        </p:spPr>
      </p:pic>
      <p:pic>
        <p:nvPicPr>
          <p:cNvPr id="5" name="Рисунок 4" descr="C:\Users\DNS\Desktop\открытое собрание\20210319_09263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203847" y="2132857"/>
            <a:ext cx="5328594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994122"/>
          </a:xfrm>
        </p:spPr>
        <p:txBody>
          <a:bodyPr/>
          <a:lstStyle/>
          <a:p>
            <a:r>
              <a:rPr lang="ru-RU" sz="2000" i="1" dirty="0" smtClean="0"/>
              <a:t>«Развитие  у детей навыков общения в различных  жизненных ситуациях»</a:t>
            </a:r>
            <a:br>
              <a:rPr lang="ru-RU" sz="2000" i="1" dirty="0" smtClean="0"/>
            </a:br>
            <a:endParaRPr lang="ru-RU" sz="2000" i="1" dirty="0"/>
          </a:p>
        </p:txBody>
      </p:sp>
      <p:pic>
        <p:nvPicPr>
          <p:cNvPr id="7170" name="Picture 2" descr="C:\Users\DNS\Desktop\открытое собрание\20210416_1037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6512" y="1772815"/>
            <a:ext cx="4608511" cy="3456384"/>
          </a:xfrm>
          <a:prstGeom prst="rect">
            <a:avLst/>
          </a:prstGeom>
          <a:noFill/>
        </p:spPr>
      </p:pic>
      <p:pic>
        <p:nvPicPr>
          <p:cNvPr id="6" name="Рисунок 5" descr="C:\Users\DNS\Desktop\открытое собрание\20210416_11154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213282" y="1843501"/>
            <a:ext cx="4680521" cy="3243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DNS\Desktop\открытое собрание\20210416_104955.jpg"/>
          <p:cNvPicPr>
            <a:picLocks noGr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43508" y="944724"/>
            <a:ext cx="4536504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DNS\Desktop\открытое собрание\20210416_11203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247964" y="872716"/>
            <a:ext cx="4536504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DNS\Desktop\открытое собрание\20210416_112648.jpg"/>
          <p:cNvPicPr>
            <a:picLocks noGr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18182" y="1014066"/>
            <a:ext cx="4603180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DNS\Desktop\открытое собрание\20210421_16140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247965" y="1160749"/>
            <a:ext cx="4680518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51520" y="908720"/>
            <a:ext cx="8640960" cy="504056"/>
          </a:xfrm>
        </p:spPr>
        <p:txBody>
          <a:bodyPr/>
          <a:lstStyle/>
          <a:p>
            <a:r>
              <a:rPr lang="ru-RU" sz="2000" i="1" dirty="0" smtClean="0"/>
              <a:t>«Обучение  умению  использовать  формулы речевого этикета адресовано и мотивировано</a:t>
            </a:r>
            <a:r>
              <a:rPr lang="ru-RU" sz="2800" i="1" dirty="0" smtClean="0"/>
              <a:t>»</a:t>
            </a:r>
            <a:br>
              <a:rPr lang="ru-RU" sz="2800" i="1" dirty="0" smtClean="0"/>
            </a:br>
            <a:endParaRPr lang="ru-RU" sz="2800" i="1" dirty="0"/>
          </a:p>
        </p:txBody>
      </p:sp>
      <p:pic>
        <p:nvPicPr>
          <p:cNvPr id="7" name="Рисунок 6" descr="C:\Users\DNS\AppData\Local\Microsoft\Windows\INetCache\Content.Word\IMG-530d85cf3675f291b216889f20b95937-V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00808"/>
            <a:ext cx="3888432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DNS\Desktop\открытое собрание\20210319_09251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743907" y="2384885"/>
            <a:ext cx="4824538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sz="2000" i="1" dirty="0" smtClean="0"/>
              <a:t>«Воспитание  доброжелательного  отношения  к сверстникам»</a:t>
            </a:r>
            <a:br>
              <a:rPr lang="ru-RU" sz="2000" i="1" dirty="0" smtClean="0"/>
            </a:br>
            <a:endParaRPr lang="ru-RU" sz="2000" i="1" dirty="0"/>
          </a:p>
        </p:txBody>
      </p:sp>
      <p:pic>
        <p:nvPicPr>
          <p:cNvPr id="4" name="Содержимое 3" descr="C:\Users\DNS\Desktop\открытое собрание\20210416_10535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87524" y="1232756"/>
            <a:ext cx="4536504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DNS\Desktop\открытое собрание\20210421_15585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391980" y="1304764"/>
            <a:ext cx="4464496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2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1520" y="476673"/>
            <a:ext cx="8595414" cy="54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5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24744"/>
          </a:xfrm>
        </p:spPr>
        <p:txBody>
          <a:bodyPr/>
          <a:lstStyle/>
          <a:p>
            <a:r>
              <a:rPr lang="ru-RU" sz="1800" i="1" dirty="0" smtClean="0"/>
              <a:t>«Формирование  чувства симпатии между участниками общения»</a:t>
            </a:r>
            <a:endParaRPr lang="ru-RU" sz="1800" i="1" dirty="0"/>
          </a:p>
        </p:txBody>
      </p:sp>
      <p:pic>
        <p:nvPicPr>
          <p:cNvPr id="4" name="Содержимое 3" descr="C:\Users\DNS\Desktop\открытое собрание\20210407_162109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71500" y="1160748"/>
            <a:ext cx="4320480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DNS\Desktop\открытое собрание\20210407_16271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427984" y="1196752"/>
            <a:ext cx="4320480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994122"/>
          </a:xfrm>
        </p:spPr>
        <p:txBody>
          <a:bodyPr/>
          <a:lstStyle/>
          <a:p>
            <a:r>
              <a:rPr lang="ru-RU" sz="2000" i="1" dirty="0" smtClean="0"/>
              <a:t>«Обучение  умению детей владеть собой»</a:t>
            </a:r>
            <a:br>
              <a:rPr lang="ru-RU" sz="2000" i="1" dirty="0" smtClean="0"/>
            </a:br>
            <a:endParaRPr lang="ru-RU" sz="2000" i="1" dirty="0"/>
          </a:p>
        </p:txBody>
      </p:sp>
      <p:pic>
        <p:nvPicPr>
          <p:cNvPr id="2050" name="Picture 2" descr="C:\Users\DNS\Desktop\открытое собрание\20210319_0925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51409" y="1384895"/>
            <a:ext cx="4385462" cy="3289097"/>
          </a:xfrm>
          <a:prstGeom prst="rect">
            <a:avLst/>
          </a:prstGeom>
          <a:noFill/>
        </p:spPr>
      </p:pic>
      <p:pic>
        <p:nvPicPr>
          <p:cNvPr id="6" name="Рисунок 5" descr="C:\Users\DNS\Desktop\открытое собрание\20210416_10320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600328" y="1168425"/>
            <a:ext cx="4320481" cy="3657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i="1" dirty="0" smtClean="0"/>
              <a:t>«Развитие  умения  анализировать </a:t>
            </a:r>
            <a:r>
              <a:rPr lang="ru-RU" sz="2000" i="1" dirty="0" smtClean="0">
                <a:latin typeface="+mn-lt"/>
              </a:rPr>
              <a:t>ситуацию</a:t>
            </a:r>
            <a:r>
              <a:rPr lang="ru-RU" sz="2000" i="1" dirty="0" smtClean="0"/>
              <a:t>»</a:t>
            </a:r>
            <a:br>
              <a:rPr lang="ru-RU" sz="2000" i="1" dirty="0" smtClean="0"/>
            </a:br>
            <a:endParaRPr lang="ru-RU" sz="2000" i="1" dirty="0"/>
          </a:p>
        </p:txBody>
      </p:sp>
      <p:pic>
        <p:nvPicPr>
          <p:cNvPr id="5" name="Picture 2" descr="C:\Users\DNS\Desktop\открытое собрание\картинка 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836712"/>
            <a:ext cx="2957883" cy="4176464"/>
          </a:xfrm>
          <a:prstGeom prst="rect">
            <a:avLst/>
          </a:prstGeom>
          <a:noFill/>
        </p:spPr>
      </p:pic>
      <p:pic>
        <p:nvPicPr>
          <p:cNvPr id="4" name="Picture 1" descr="C:\Users\DNS\Desktop\открытое собрание\картинка 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908720"/>
            <a:ext cx="3024336" cy="42768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NS\Desktop\открытое собрание\картинка 4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04663"/>
            <a:ext cx="3240360" cy="4578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 descr="C:\Users\DNS\Desktop\открытое собрание\картинка 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404664"/>
            <a:ext cx="3169906" cy="4464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NS\Desktop\открытое собрание\картинка 2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548680"/>
            <a:ext cx="4480427" cy="3168352"/>
          </a:xfrm>
          <a:prstGeom prst="rect">
            <a:avLst/>
          </a:prstGeom>
          <a:noFill/>
        </p:spPr>
      </p:pic>
      <p:pic>
        <p:nvPicPr>
          <p:cNvPr id="5" name="Picture 3" descr="C:\Users\DNS\Desktop\открытое собрание\картин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5" y="1988840"/>
            <a:ext cx="4174925" cy="2952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DNS\Desktop\открытое собрание\IMG-059d44bc57a0a5ef83b5ebc62948b76e-V.jpg"/>
          <p:cNvPicPr>
            <a:picLocks noGr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6"/>
            <a:ext cx="4360863" cy="320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 descr="C:\Users\DNS\Desktop\открытое собрание\картинка 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548680"/>
            <a:ext cx="3888432" cy="43929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24544" y="274638"/>
            <a:ext cx="9793088" cy="1143000"/>
          </a:xfrm>
        </p:spPr>
        <p:txBody>
          <a:bodyPr/>
          <a:lstStyle/>
          <a:p>
            <a:r>
              <a:rPr lang="ru-RU" sz="2000" i="1" dirty="0" smtClean="0"/>
              <a:t>«</a:t>
            </a:r>
            <a:r>
              <a:rPr lang="ru-RU" sz="2000" i="1" dirty="0" smtClean="0">
                <a:latin typeface="+mn-lt"/>
              </a:rPr>
              <a:t>Целенаправленное</a:t>
            </a:r>
            <a:r>
              <a:rPr lang="ru-RU" sz="2000" i="1" dirty="0" smtClean="0"/>
              <a:t>  формирование у детей коммуникативных  навыков»</a:t>
            </a:r>
            <a:br>
              <a:rPr lang="ru-RU" sz="2000" i="1" dirty="0" smtClean="0"/>
            </a:br>
            <a:endParaRPr lang="ru-RU" sz="2000" i="1" dirty="0"/>
          </a:p>
        </p:txBody>
      </p:sp>
      <p:pic>
        <p:nvPicPr>
          <p:cNvPr id="6" name="Picture 2" descr="C:\Users\DNS\Desktop\открытое собрание\IMG-b2585bef9de4216542fdf42e7d5b7a8b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3672408" cy="5328592"/>
          </a:xfrm>
          <a:prstGeom prst="rect">
            <a:avLst/>
          </a:prstGeom>
          <a:noFill/>
        </p:spPr>
      </p:pic>
      <p:pic>
        <p:nvPicPr>
          <p:cNvPr id="7" name="Рисунок 6" descr="C:\Users\DNS\Desktop\открытое собрание\20210412_16070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851919" y="1628800"/>
            <a:ext cx="5328591" cy="4464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DNS\AppData\Local\Microsoft\Windows\INetCache\Content.Word\IMG-ec83edf79f34770617b8b2f0a7141221-V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3528392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6588224" y="908720"/>
            <a:ext cx="485775" cy="701675"/>
          </a:xfrm>
          <a:prstGeom prst="downArrow">
            <a:avLst>
              <a:gd name="adj1" fmla="val 50000"/>
              <a:gd name="adj2" fmla="val 50001"/>
            </a:avLst>
          </a:prstGeom>
          <a:solidFill>
            <a:srgbClr val="C1EC76"/>
          </a:solidFill>
          <a:ln w="19080" cap="rnd">
            <a:solidFill>
              <a:srgbClr val="8DAD55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355976" y="1484784"/>
            <a:ext cx="4392487" cy="397249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marL="282575" indent="-282575" eaLnBrk="1" hangingPunct="1">
              <a:buFont typeface="Wingdings" pitchFamily="2" charset="2"/>
              <a:buChar char="ü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</a:tabLst>
            </a:pPr>
            <a:r>
              <a:rPr lang="ru-RU" altLang="ru-RU" i="1" u="sng" dirty="0">
                <a:solidFill>
                  <a:srgbClr val="002060"/>
                </a:solidFill>
                <a:latin typeface="Times New Roman" pitchFamily="18" charset="0"/>
                <a:ea typeface="Microsoft YaHei" charset="-122"/>
                <a:cs typeface="Times New Roman" pitchFamily="18" charset="0"/>
              </a:rPr>
              <a:t>Развивающие игры </a:t>
            </a:r>
            <a:r>
              <a:rPr lang="ru-RU" altLang="ru-RU" i="1" dirty="0">
                <a:solidFill>
                  <a:srgbClr val="002060"/>
                </a:solidFill>
                <a:latin typeface="Times New Roman" pitchFamily="18" charset="0"/>
                <a:ea typeface="Microsoft YaHei" charset="-122"/>
                <a:cs typeface="Times New Roman" pitchFamily="18" charset="0"/>
              </a:rPr>
              <a:t>– </a:t>
            </a:r>
            <a:r>
              <a:rPr lang="ru-RU" altLang="ru-RU" i="1" dirty="0" err="1">
                <a:solidFill>
                  <a:srgbClr val="002060"/>
                </a:solidFill>
                <a:latin typeface="Times New Roman" pitchFamily="18" charset="0"/>
                <a:ea typeface="Microsoft YaHei" charset="-122"/>
                <a:cs typeface="Times New Roman" pitchFamily="18" charset="0"/>
              </a:rPr>
              <a:t>В.Воскобовича</a:t>
            </a:r>
            <a:r>
              <a:rPr lang="ru-RU" altLang="ru-RU" i="1" dirty="0">
                <a:solidFill>
                  <a:srgbClr val="002060"/>
                </a:solidFill>
                <a:latin typeface="Times New Roman" pitchFamily="18" charset="0"/>
                <a:ea typeface="Microsoft YaHei" charset="-122"/>
                <a:cs typeface="Times New Roman" pitchFamily="18" charset="0"/>
              </a:rPr>
              <a:t> , Никитиных</a:t>
            </a:r>
            <a:r>
              <a:rPr lang="ru-RU" altLang="ru-RU" i="1" dirty="0" smtClean="0">
                <a:solidFill>
                  <a:srgbClr val="002060"/>
                </a:solidFill>
                <a:latin typeface="Times New Roman" pitchFamily="18" charset="0"/>
                <a:ea typeface="Microsoft YaHei" charset="-122"/>
                <a:cs typeface="Times New Roman" pitchFamily="18" charset="0"/>
              </a:rPr>
              <a:t>, </a:t>
            </a:r>
            <a:r>
              <a:rPr lang="ru-RU" altLang="ru-RU" i="1" dirty="0" err="1">
                <a:solidFill>
                  <a:srgbClr val="002060"/>
                </a:solidFill>
                <a:latin typeface="Times New Roman" pitchFamily="18" charset="0"/>
                <a:ea typeface="Microsoft YaHei" charset="-122"/>
                <a:cs typeface="Times New Roman" pitchFamily="18" charset="0"/>
              </a:rPr>
              <a:t>Кюизенера</a:t>
            </a:r>
            <a:r>
              <a:rPr lang="ru-RU" altLang="ru-RU" i="1" dirty="0">
                <a:solidFill>
                  <a:srgbClr val="002060"/>
                </a:solidFill>
                <a:latin typeface="Times New Roman" pitchFamily="18" charset="0"/>
                <a:ea typeface="Microsoft YaHei" charset="-122"/>
                <a:cs typeface="Times New Roman" pitchFamily="18" charset="0"/>
              </a:rPr>
              <a:t>, </a:t>
            </a:r>
            <a:r>
              <a:rPr lang="ru-RU" altLang="ru-RU" i="1" dirty="0" err="1">
                <a:solidFill>
                  <a:srgbClr val="002060"/>
                </a:solidFill>
                <a:latin typeface="Times New Roman" pitchFamily="18" charset="0"/>
                <a:ea typeface="Microsoft YaHei" charset="-122"/>
                <a:cs typeface="Times New Roman" pitchFamily="18" charset="0"/>
              </a:rPr>
              <a:t>Дьенеша</a:t>
            </a:r>
            <a:r>
              <a:rPr lang="ru-RU" altLang="ru-RU" i="1" dirty="0">
                <a:solidFill>
                  <a:srgbClr val="002060"/>
                </a:solidFill>
                <a:latin typeface="Times New Roman" pitchFamily="18" charset="0"/>
                <a:ea typeface="Microsoft YaHei" charset="-122"/>
                <a:cs typeface="Times New Roman" pitchFamily="18" charset="0"/>
              </a:rPr>
              <a:t> ...</a:t>
            </a:r>
          </a:p>
          <a:p>
            <a:pPr marL="282575" indent="-282575" eaLnBrk="1" hangingPunct="1">
              <a:buFont typeface="Wingdings" pitchFamily="2" charset="2"/>
              <a:buChar char="ü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</a:tabLst>
            </a:pPr>
            <a:r>
              <a:rPr lang="ru-RU" altLang="ru-RU" i="1" u="sng" dirty="0">
                <a:solidFill>
                  <a:srgbClr val="002060"/>
                </a:solidFill>
                <a:latin typeface="Times New Roman" pitchFamily="18" charset="0"/>
                <a:ea typeface="Microsoft YaHei" charset="-122"/>
                <a:cs typeface="Times New Roman" pitchFamily="18" charset="0"/>
              </a:rPr>
              <a:t>Дыхательная и пальчиковая гимнастика, </a:t>
            </a:r>
            <a:r>
              <a:rPr lang="ru-RU" altLang="ru-RU" i="1" dirty="0">
                <a:solidFill>
                  <a:srgbClr val="002060"/>
                </a:solidFill>
                <a:latin typeface="Times New Roman" pitchFamily="18" charset="0"/>
                <a:ea typeface="Microsoft YaHei" charset="-122"/>
                <a:cs typeface="Times New Roman" pitchFamily="18" charset="0"/>
              </a:rPr>
              <a:t>«Речь и движение», «</a:t>
            </a:r>
            <a:r>
              <a:rPr lang="ru-RU" altLang="ru-RU" i="1" dirty="0" err="1">
                <a:solidFill>
                  <a:srgbClr val="002060"/>
                </a:solidFill>
                <a:latin typeface="Times New Roman" pitchFamily="18" charset="0"/>
                <a:ea typeface="Microsoft YaHei" charset="-122"/>
                <a:cs typeface="Times New Roman" pitchFamily="18" charset="0"/>
              </a:rPr>
              <a:t>Сказкотерапия</a:t>
            </a:r>
            <a:r>
              <a:rPr lang="ru-RU" altLang="ru-RU" i="1" dirty="0">
                <a:solidFill>
                  <a:srgbClr val="002060"/>
                </a:solidFill>
                <a:latin typeface="Times New Roman" pitchFamily="18" charset="0"/>
                <a:ea typeface="Microsoft YaHei" charset="-122"/>
                <a:cs typeface="Times New Roman" pitchFamily="18" charset="0"/>
              </a:rPr>
              <a:t>»</a:t>
            </a:r>
          </a:p>
          <a:p>
            <a:pPr marL="282575" indent="-282575" eaLnBrk="1" hangingPunct="1">
              <a:buFont typeface="Wingdings" pitchFamily="2" charset="2"/>
              <a:buChar char="ü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</a:tabLst>
            </a:pPr>
            <a:r>
              <a:rPr lang="ru-RU" altLang="ru-RU" i="1" u="sng" dirty="0">
                <a:solidFill>
                  <a:srgbClr val="002060"/>
                </a:solidFill>
                <a:latin typeface="Times New Roman" pitchFamily="18" charset="0"/>
                <a:ea typeface="Microsoft YaHei" charset="-122"/>
                <a:cs typeface="Times New Roman" pitchFamily="18" charset="0"/>
              </a:rPr>
              <a:t>Макетирование, моделирование</a:t>
            </a:r>
          </a:p>
          <a:p>
            <a:pPr marL="282575" indent="-282575" eaLnBrk="1" hangingPunct="1">
              <a:buFont typeface="Wingdings" pitchFamily="2" charset="2"/>
              <a:buChar char="ü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</a:tabLst>
            </a:pPr>
            <a:r>
              <a:rPr lang="ru-RU" altLang="ru-RU" i="1" u="sng" dirty="0">
                <a:solidFill>
                  <a:srgbClr val="002060"/>
                </a:solidFill>
                <a:latin typeface="Times New Roman" pitchFamily="18" charset="0"/>
                <a:ea typeface="Microsoft YaHei" charset="-122"/>
                <a:cs typeface="Times New Roman" pitchFamily="18" charset="0"/>
              </a:rPr>
              <a:t>Интерактивные презентации, </a:t>
            </a:r>
          </a:p>
          <a:p>
            <a:pPr marL="282575" indent="-282575" eaLnBrk="1" hangingPunct="1">
              <a:buFont typeface="Wingdings" pitchFamily="2" charset="2"/>
              <a:buChar char="ü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</a:tabLst>
            </a:pPr>
            <a:r>
              <a:rPr lang="ru-RU" altLang="ru-RU" i="1" u="sng" dirty="0">
                <a:solidFill>
                  <a:srgbClr val="002060"/>
                </a:solidFill>
                <a:latin typeface="Times New Roman" pitchFamily="18" charset="0"/>
                <a:ea typeface="Microsoft YaHei" charset="-122"/>
                <a:cs typeface="Times New Roman" pitchFamily="18" charset="0"/>
              </a:rPr>
              <a:t>Маршрут выходного дня</a:t>
            </a:r>
            <a:r>
              <a:rPr lang="ru-RU" altLang="ru-RU" i="1" dirty="0">
                <a:solidFill>
                  <a:srgbClr val="002060"/>
                </a:solidFill>
                <a:latin typeface="Times New Roman" pitchFamily="18" charset="0"/>
                <a:ea typeface="Microsoft YaHei" charset="-122"/>
                <a:cs typeface="Times New Roman" pitchFamily="18" charset="0"/>
              </a:rPr>
              <a:t>( ближнего и дальнего окружения )</a:t>
            </a:r>
          </a:p>
          <a:p>
            <a:pPr marL="282575" indent="-282575" eaLnBrk="1" hangingPunct="1">
              <a:buFont typeface="Wingdings" pitchFamily="2" charset="2"/>
              <a:buChar char="ü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</a:tabLst>
            </a:pPr>
            <a:r>
              <a:rPr lang="ru-RU" altLang="ru-RU" i="1" u="sng" dirty="0">
                <a:solidFill>
                  <a:srgbClr val="002060"/>
                </a:solidFill>
                <a:latin typeface="Times New Roman" pitchFamily="18" charset="0"/>
                <a:ea typeface="Microsoft YaHei" charset="-122"/>
                <a:cs typeface="Times New Roman" pitchFamily="18" charset="0"/>
              </a:rPr>
              <a:t>Виртуальные посещения </a:t>
            </a:r>
            <a:r>
              <a:rPr lang="ru-RU" altLang="ru-RU" i="1" dirty="0">
                <a:solidFill>
                  <a:srgbClr val="002060"/>
                </a:solidFill>
                <a:latin typeface="Times New Roman" pitchFamily="18" charset="0"/>
                <a:ea typeface="Microsoft YaHei" charset="-122"/>
                <a:cs typeface="Times New Roman" pitchFamily="18" charset="0"/>
              </a:rPr>
              <a:t>различных объектов (ИКТ):</a:t>
            </a:r>
          </a:p>
          <a:p>
            <a:pPr marL="282575" indent="-282575" eaLnBrk="1" hangingPunct="1">
              <a:buFont typeface="Wingdings" pitchFamily="2" charset="2"/>
              <a:buChar char="ü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</a:tabLst>
            </a:pPr>
            <a:r>
              <a:rPr lang="ru-RU" altLang="ru-RU" i="1" u="sng" dirty="0">
                <a:solidFill>
                  <a:srgbClr val="002060"/>
                </a:solidFill>
                <a:latin typeface="Times New Roman" pitchFamily="18" charset="0"/>
                <a:ea typeface="Microsoft YaHei" charset="-122"/>
                <a:cs typeface="Times New Roman" pitchFamily="18" charset="0"/>
              </a:rPr>
              <a:t>Проектная деятельность</a:t>
            </a:r>
          </a:p>
          <a:p>
            <a:pPr marL="282575" indent="-282575" eaLnBrk="1" hangingPunct="1">
              <a:buFont typeface="Wingdings" pitchFamily="2" charset="2"/>
              <a:buChar char="ü"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</a:tabLst>
            </a:pPr>
            <a:r>
              <a:rPr lang="ru-RU" altLang="ru-RU" i="1" u="sng" dirty="0">
                <a:solidFill>
                  <a:srgbClr val="002060"/>
                </a:solidFill>
                <a:latin typeface="Times New Roman" pitchFamily="18" charset="0"/>
                <a:ea typeface="Microsoft YaHei" charset="-122"/>
                <a:cs typeface="Times New Roman" pitchFamily="18" charset="0"/>
              </a:rPr>
              <a:t>Экспериментирование</a:t>
            </a:r>
          </a:p>
          <a:p>
            <a:pPr marL="282575" indent="-282575" eaLnBrk="1" hangingPunct="1">
              <a:buFont typeface="Arial" charset="0"/>
              <a:buNone/>
              <a:tabLst>
                <a:tab pos="282575" algn="l"/>
                <a:tab pos="730250" algn="l"/>
                <a:tab pos="1179513" algn="l"/>
                <a:tab pos="1628775" algn="l"/>
                <a:tab pos="2078038" algn="l"/>
                <a:tab pos="2527300" algn="l"/>
                <a:tab pos="2976563" algn="l"/>
                <a:tab pos="3425825" algn="l"/>
                <a:tab pos="3875088" algn="l"/>
                <a:tab pos="4324350" algn="l"/>
                <a:tab pos="4773613" algn="l"/>
                <a:tab pos="5222875" algn="l"/>
                <a:tab pos="5672138" algn="l"/>
                <a:tab pos="6121400" algn="l"/>
                <a:tab pos="6570663" algn="l"/>
                <a:tab pos="7019925" algn="l"/>
                <a:tab pos="7469188" algn="l"/>
                <a:tab pos="7918450" algn="l"/>
                <a:tab pos="8367713" algn="l"/>
                <a:tab pos="8816975" algn="l"/>
                <a:tab pos="9266238" algn="l"/>
              </a:tabLst>
            </a:pPr>
            <a:endParaRPr lang="ru-RU" altLang="ru-RU" i="1" dirty="0">
              <a:solidFill>
                <a:srgbClr val="000000"/>
              </a:solidFill>
              <a:latin typeface="Calibri" pitchFamily="32" charset="0"/>
              <a:ea typeface="Microsoft YaHei" charset="-122"/>
            </a:endParaRPr>
          </a:p>
        </p:txBody>
      </p:sp>
      <p:sp>
        <p:nvSpPr>
          <p:cNvPr id="10" name="AutoShape 2"/>
          <p:cNvSpPr>
            <a:spLocks noChangeArrowheads="1"/>
          </p:cNvSpPr>
          <p:nvPr/>
        </p:nvSpPr>
        <p:spPr bwMode="auto">
          <a:xfrm>
            <a:off x="4716016" y="188640"/>
            <a:ext cx="4176464" cy="1008111"/>
          </a:xfrm>
          <a:custGeom>
            <a:avLst/>
            <a:gdLst>
              <a:gd name="T0" fmla="*/ 193990 w 3505200"/>
              <a:gd name="T1" fmla="*/ 0 h 914400"/>
              <a:gd name="T2" fmla="*/ 4461720 w 3505200"/>
              <a:gd name="T3" fmla="*/ 0 h 914400"/>
              <a:gd name="T4" fmla="*/ 4461720 w 3505200"/>
              <a:gd name="T5" fmla="*/ 0 h 914400"/>
              <a:gd name="T6" fmla="*/ 4461720 w 3505200"/>
              <a:gd name="T7" fmla="*/ 3011948 h 914400"/>
              <a:gd name="T8" fmla="*/ 4267729 w 3505200"/>
              <a:gd name="T9" fmla="*/ 3614350 h 914400"/>
              <a:gd name="T10" fmla="*/ 0 w 3505200"/>
              <a:gd name="T11" fmla="*/ 3614350 h 914400"/>
              <a:gd name="T12" fmla="*/ 0 w 3505200"/>
              <a:gd name="T13" fmla="*/ 3614350 h 914400"/>
              <a:gd name="T14" fmla="*/ 0 w 3505200"/>
              <a:gd name="T15" fmla="*/ 602403 h 914400"/>
              <a:gd name="T16" fmla="*/ 193990 w 3505200"/>
              <a:gd name="T17" fmla="*/ 0 h 9144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505200"/>
              <a:gd name="T28" fmla="*/ 0 h 914400"/>
              <a:gd name="T29" fmla="*/ 3505200 w 3505200"/>
              <a:gd name="T30" fmla="*/ 914400 h 9144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505200" h="914400">
                <a:moveTo>
                  <a:pt x="152403" y="0"/>
                </a:moveTo>
                <a:lnTo>
                  <a:pt x="3505200" y="0"/>
                </a:lnTo>
                <a:lnTo>
                  <a:pt x="3505200" y="761997"/>
                </a:lnTo>
                <a:cubicBezTo>
                  <a:pt x="3505200" y="846167"/>
                  <a:pt x="3436967" y="914400"/>
                  <a:pt x="3352797" y="914400"/>
                </a:cubicBezTo>
                <a:lnTo>
                  <a:pt x="0" y="914400"/>
                </a:lnTo>
                <a:lnTo>
                  <a:pt x="0" y="152403"/>
                </a:lnTo>
                <a:cubicBezTo>
                  <a:pt x="0" y="68233"/>
                  <a:pt x="68233" y="0"/>
                  <a:pt x="152403" y="0"/>
                </a:cubicBezTo>
                <a:close/>
              </a:path>
            </a:pathLst>
          </a:custGeom>
          <a:solidFill>
            <a:srgbClr val="C1EC76"/>
          </a:solidFill>
          <a:ln w="19080" cap="rnd">
            <a:solidFill>
              <a:srgbClr val="8DAD55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 b="1" dirty="0">
                <a:solidFill>
                  <a:srgbClr val="2115B7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Современные </a:t>
            </a:r>
          </a:p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 b="1" dirty="0">
                <a:solidFill>
                  <a:srgbClr val="2115B7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образовательные</a:t>
            </a:r>
          </a:p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 b="1" dirty="0">
                <a:solidFill>
                  <a:srgbClr val="2115B7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технологии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i="1" dirty="0" smtClean="0"/>
              <a:t>«Развивающие игры </a:t>
            </a:r>
            <a:r>
              <a:rPr lang="ru-RU" sz="2000" i="1" dirty="0" err="1" smtClean="0"/>
              <a:t>Кюизера</a:t>
            </a:r>
            <a:r>
              <a:rPr lang="ru-RU" sz="2000" i="1" dirty="0" smtClean="0"/>
              <a:t>, </a:t>
            </a:r>
            <a:r>
              <a:rPr lang="ru-RU" sz="2000" i="1" dirty="0" err="1" smtClean="0"/>
              <a:t>Дьенеша</a:t>
            </a:r>
            <a:r>
              <a:rPr lang="ru-RU" sz="2000" i="1" dirty="0" smtClean="0"/>
              <a:t>»</a:t>
            </a:r>
            <a:endParaRPr lang="ru-RU" sz="2000" i="1" dirty="0"/>
          </a:p>
        </p:txBody>
      </p:sp>
      <p:pic>
        <p:nvPicPr>
          <p:cNvPr id="5" name="Содержимое 4" descr="C:\Users\DNS\Desktop\открытое собрание\20210422_103554.jpg"/>
          <p:cNvPicPr>
            <a:picLocks noGr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182555" y="2090253"/>
            <a:ext cx="5113708" cy="3902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DNS\Desktop\открытое собрание\20210422_10293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556792"/>
            <a:ext cx="4032448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i="1" dirty="0" smtClean="0">
                <a:latin typeface="+mn-lt"/>
              </a:rPr>
              <a:t>«Дыхательная гимнастика»                   «Речь и движение»</a:t>
            </a:r>
            <a:endParaRPr lang="ru-RU" sz="2000" i="1" dirty="0">
              <a:latin typeface="+mn-lt"/>
            </a:endParaRPr>
          </a:p>
        </p:txBody>
      </p:sp>
      <p:pic>
        <p:nvPicPr>
          <p:cNvPr id="4" name="Содержимое 3" descr="C:\Users\DNS\Desktop\открытое собрание\20210421_152724.jpg"/>
          <p:cNvPicPr>
            <a:picLocks noGr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319908" y="2168924"/>
            <a:ext cx="4968679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DNS\Desktop\открытое собрание\20210421_15322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628800"/>
            <a:ext cx="4176464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.mp4">
            <a:hlinkClick r:id="" action="ppaction://media"/>
          </p:cNvPr>
          <p:cNvPicPr>
            <a:picLocks noGrp="1" noRot="1" noChangeAspect="1"/>
          </p:cNvPicPr>
          <p:nvPr>
            <p:ph idx="4294967295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915816" y="404664"/>
            <a:ext cx="3456384" cy="61434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i="1" dirty="0" smtClean="0"/>
              <a:t>«</a:t>
            </a:r>
            <a:r>
              <a:rPr lang="ru-RU" sz="2000" i="1" dirty="0" err="1" smtClean="0"/>
              <a:t>Сказкотерапия</a:t>
            </a:r>
            <a:r>
              <a:rPr lang="ru-RU" sz="2000" i="1" dirty="0" smtClean="0"/>
              <a:t>»</a:t>
            </a:r>
            <a:endParaRPr lang="ru-RU" sz="2000" i="1" dirty="0"/>
          </a:p>
        </p:txBody>
      </p:sp>
      <p:pic>
        <p:nvPicPr>
          <p:cNvPr id="1026" name="Picture 2" descr="C:\Users\DNS\Desktop\открытое собрание\20210312_095405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23949" y="2060253"/>
            <a:ext cx="5183386" cy="3888432"/>
          </a:xfrm>
          <a:prstGeom prst="rect">
            <a:avLst/>
          </a:prstGeom>
          <a:noFill/>
        </p:spPr>
      </p:pic>
      <p:pic>
        <p:nvPicPr>
          <p:cNvPr id="5" name="Picture 2" descr="C:\Users\DNS\Desktop\открытое собрание\20210422_0843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067944" y="2060848"/>
            <a:ext cx="5184576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/>
          <a:lstStyle/>
          <a:p>
            <a:r>
              <a:rPr lang="ru-RU" sz="2000" i="1" dirty="0" smtClean="0"/>
              <a:t>«Пальчиковая  гимнастика»</a:t>
            </a:r>
            <a:endParaRPr lang="ru-RU" sz="2000" i="1" dirty="0"/>
          </a:p>
        </p:txBody>
      </p:sp>
      <p:pic>
        <p:nvPicPr>
          <p:cNvPr id="4" name="Содержимое 3" descr="C:\Users\DNS\Desktop\открытое собрание\20210421_154758.jpg"/>
          <p:cNvPicPr>
            <a:picLocks noGr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44824"/>
            <a:ext cx="4392488" cy="4680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DNS\Desktop\открытое собрание\20210421_15503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535998" y="2312877"/>
            <a:ext cx="4680516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DNS\Desktop\открытое собрание\20210319_09210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907703" y="2132857"/>
            <a:ext cx="5256586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i="1" dirty="0" smtClean="0"/>
              <a:t>«Моделирование, макетирование»</a:t>
            </a:r>
            <a:endParaRPr lang="ru-RU" sz="2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DNS\Desktop\открытое собрание\20210309_15405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216532" y="2096852"/>
            <a:ext cx="5112568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DNS\Desktop\открытое собрание\20210416_10581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103948" y="2096852"/>
            <a:ext cx="5112568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i="1" dirty="0" smtClean="0"/>
              <a:t>«Экспериментирование, проектная деятельность»</a:t>
            </a:r>
            <a:endParaRPr lang="ru-RU" sz="2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4067944" y="836712"/>
            <a:ext cx="485775" cy="701675"/>
          </a:xfrm>
          <a:prstGeom prst="downArrow">
            <a:avLst>
              <a:gd name="adj1" fmla="val 50000"/>
              <a:gd name="adj2" fmla="val 50001"/>
            </a:avLst>
          </a:prstGeom>
          <a:solidFill>
            <a:srgbClr val="C1EC76"/>
          </a:solidFill>
          <a:ln w="19080" cap="rnd">
            <a:solidFill>
              <a:srgbClr val="8DAD55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" name="AutoShape 1"/>
          <p:cNvSpPr>
            <a:spLocks noChangeArrowheads="1"/>
          </p:cNvSpPr>
          <p:nvPr/>
        </p:nvSpPr>
        <p:spPr bwMode="auto">
          <a:xfrm>
            <a:off x="251520" y="404664"/>
            <a:ext cx="8568952" cy="576064"/>
          </a:xfrm>
          <a:custGeom>
            <a:avLst/>
            <a:gdLst>
              <a:gd name="T0" fmla="*/ 215976 w 3352800"/>
              <a:gd name="T1" fmla="*/ 0 h 990600"/>
              <a:gd name="T2" fmla="*/ 4385922 w 3352800"/>
              <a:gd name="T3" fmla="*/ 0 h 990600"/>
              <a:gd name="T4" fmla="*/ 4385922 w 3352800"/>
              <a:gd name="T5" fmla="*/ 0 h 990600"/>
              <a:gd name="T6" fmla="*/ 4385922 w 3352800"/>
              <a:gd name="T7" fmla="*/ 2178219 h 990600"/>
              <a:gd name="T8" fmla="*/ 4169947 w 3352800"/>
              <a:gd name="T9" fmla="*/ 2613872 h 990600"/>
              <a:gd name="T10" fmla="*/ 0 w 3352800"/>
              <a:gd name="T11" fmla="*/ 2613872 h 990600"/>
              <a:gd name="T12" fmla="*/ 0 w 3352800"/>
              <a:gd name="T13" fmla="*/ 2613872 h 990600"/>
              <a:gd name="T14" fmla="*/ 0 w 3352800"/>
              <a:gd name="T15" fmla="*/ 435653 h 990600"/>
              <a:gd name="T16" fmla="*/ 215976 w 3352800"/>
              <a:gd name="T17" fmla="*/ 0 h 9906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352800"/>
              <a:gd name="T28" fmla="*/ 0 h 990600"/>
              <a:gd name="T29" fmla="*/ 3352800 w 3352800"/>
              <a:gd name="T30" fmla="*/ 990600 h 9906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352800" h="990600">
                <a:moveTo>
                  <a:pt x="165103" y="0"/>
                </a:moveTo>
                <a:lnTo>
                  <a:pt x="3352800" y="0"/>
                </a:lnTo>
                <a:lnTo>
                  <a:pt x="3352800" y="825497"/>
                </a:lnTo>
                <a:cubicBezTo>
                  <a:pt x="3352800" y="916681"/>
                  <a:pt x="3278881" y="990600"/>
                  <a:pt x="3187697" y="990600"/>
                </a:cubicBezTo>
                <a:lnTo>
                  <a:pt x="0" y="990600"/>
                </a:lnTo>
                <a:lnTo>
                  <a:pt x="0" y="165103"/>
                </a:lnTo>
                <a:cubicBezTo>
                  <a:pt x="0" y="73919"/>
                  <a:pt x="73919" y="0"/>
                  <a:pt x="165103" y="0"/>
                </a:cubicBezTo>
                <a:close/>
              </a:path>
            </a:pathLst>
          </a:custGeom>
          <a:solidFill>
            <a:srgbClr val="C1EC76"/>
          </a:solidFill>
          <a:ln w="19080" cap="rnd">
            <a:solidFill>
              <a:srgbClr val="8DAD55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400" b="1" dirty="0" smtClean="0">
                <a:solidFill>
                  <a:srgbClr val="2115B7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Формы Образовательного процесса</a:t>
            </a:r>
            <a:endParaRPr lang="ru-RU" altLang="ru-RU" sz="2400" b="1" dirty="0">
              <a:solidFill>
                <a:srgbClr val="2115B7"/>
              </a:solidFill>
              <a:latin typeface="Times New Roman" pitchFamily="16" charset="0"/>
              <a:ea typeface="Microsoft YaHei" charset="-122"/>
              <a:cs typeface="Times New Roman" pitchFamily="16" charset="0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95536" y="1556792"/>
            <a:ext cx="8352928" cy="397249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marL="285750" indent="-285750" eaLnBrk="1" hangingPunct="1">
              <a:buFont typeface="Wingdings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b="1" i="1" dirty="0">
                <a:solidFill>
                  <a:srgbClr val="002060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Непосредственная образовательная деятельность </a:t>
            </a:r>
          </a:p>
          <a:p>
            <a:pPr marL="285750" indent="-285750" eaLnBrk="1" hangingPunct="1">
              <a:buFont typeface="Wingdings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b="1" i="1" dirty="0">
                <a:solidFill>
                  <a:srgbClr val="002060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Беседы</a:t>
            </a:r>
          </a:p>
          <a:p>
            <a:pPr marL="285750" indent="-285750" eaLnBrk="1" hangingPunct="1">
              <a:buFont typeface="Wingdings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b="1" i="1" dirty="0">
                <a:solidFill>
                  <a:srgbClr val="002060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Участие в районных и городских акциях</a:t>
            </a:r>
          </a:p>
          <a:p>
            <a:pPr marL="285750" indent="-285750" eaLnBrk="1" hangingPunct="1">
              <a:buFont typeface="Wingdings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b="1" i="1" dirty="0" smtClean="0">
                <a:solidFill>
                  <a:srgbClr val="002060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Экскурсии, Целевые </a:t>
            </a:r>
            <a:r>
              <a:rPr lang="ru-RU" altLang="ru-RU" b="1" i="1" dirty="0">
                <a:solidFill>
                  <a:srgbClr val="002060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прогулки</a:t>
            </a:r>
          </a:p>
          <a:p>
            <a:pPr marL="285750" indent="-285750" eaLnBrk="1" hangingPunct="1">
              <a:buFont typeface="Wingdings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b="1" i="1" dirty="0">
                <a:solidFill>
                  <a:srgbClr val="002060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Чтение художественной литературы</a:t>
            </a:r>
          </a:p>
          <a:p>
            <a:pPr marL="285750" indent="-285750" eaLnBrk="1" hangingPunct="1">
              <a:buFont typeface="Wingdings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b="1" i="1" dirty="0">
                <a:solidFill>
                  <a:srgbClr val="002060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Вечера досуга</a:t>
            </a:r>
          </a:p>
          <a:p>
            <a:pPr marL="285750" indent="-285750" eaLnBrk="1" hangingPunct="1">
              <a:buFont typeface="Wingdings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b="1" i="1" dirty="0">
                <a:solidFill>
                  <a:srgbClr val="002060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Викторины</a:t>
            </a:r>
          </a:p>
          <a:p>
            <a:pPr marL="285750" indent="-285750" eaLnBrk="1" hangingPunct="1">
              <a:buFont typeface="Wingdings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b="1" i="1" dirty="0">
                <a:solidFill>
                  <a:srgbClr val="002060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Театрализация</a:t>
            </a:r>
          </a:p>
          <a:p>
            <a:pPr marL="285750" indent="-285750" eaLnBrk="1" hangingPunct="1">
              <a:buFont typeface="Wingdings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b="1" i="1" dirty="0">
                <a:solidFill>
                  <a:srgbClr val="002060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Праздники</a:t>
            </a:r>
          </a:p>
          <a:p>
            <a:pPr marL="285750" indent="-285750" eaLnBrk="1" hangingPunct="1">
              <a:buFont typeface="Wingdings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b="1" i="1" dirty="0">
                <a:solidFill>
                  <a:srgbClr val="002060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Игры – тренинги</a:t>
            </a:r>
          </a:p>
          <a:p>
            <a:pPr marL="285750" indent="-285750" eaLnBrk="1" hangingPunct="1">
              <a:buFont typeface="Wingdings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b="1" i="1" dirty="0">
                <a:solidFill>
                  <a:srgbClr val="002060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Презентации</a:t>
            </a:r>
          </a:p>
          <a:p>
            <a:pPr marL="285750" indent="-285750" eaLnBrk="1" hangingPunct="1">
              <a:buFont typeface="Wingdings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b="1" i="1" dirty="0">
                <a:solidFill>
                  <a:srgbClr val="002060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Игры – драматизации</a:t>
            </a:r>
          </a:p>
          <a:p>
            <a:pPr marL="285750" indent="-285750" eaLnBrk="1" hangingPunct="1">
              <a:buFont typeface="Wingdings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b="1" i="1" dirty="0">
                <a:solidFill>
                  <a:srgbClr val="002060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Речевые игры</a:t>
            </a:r>
          </a:p>
          <a:p>
            <a:pPr marL="285750" indent="-285750" eaLnBrk="1" hangingPunct="1">
              <a:buFont typeface="Wingdings" pitchFamily="2" charset="2"/>
              <a:buChar char="ü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b="1" i="1" dirty="0">
                <a:solidFill>
                  <a:srgbClr val="002060"/>
                </a:solidFill>
                <a:latin typeface="Times New Roman" pitchFamily="16" charset="0"/>
                <a:ea typeface="Microsoft YaHei" charset="-122"/>
                <a:cs typeface="Times New Roman" pitchFamily="16" charset="0"/>
              </a:rPr>
              <a:t>Психологические тренинги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DNS\Desktop\20201007_11472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323528" y="692696"/>
            <a:ext cx="5725142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418058"/>
          </a:xfrm>
        </p:spPr>
        <p:txBody>
          <a:bodyPr/>
          <a:lstStyle/>
          <a:p>
            <a:r>
              <a:rPr lang="ru-RU" sz="2000" i="1" dirty="0" smtClean="0"/>
              <a:t>«Экскурсия и целевая прогулка»</a:t>
            </a:r>
            <a:endParaRPr lang="ru-RU" sz="2000" i="1" dirty="0"/>
          </a:p>
        </p:txBody>
      </p:sp>
      <p:pic>
        <p:nvPicPr>
          <p:cNvPr id="6" name="Рисунок 5" descr="C:\Users\DNS\AppData\Local\Microsoft\Windows\INetCache\Content.Word\IMG-7b0a7fbf981332d7c39aa8f539391a05-V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3429000"/>
            <a:ext cx="4752528" cy="3169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DNS\Desktop\IMG-7a780e356cb7bf3d9512ef09cdfc645f-V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489654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2000" i="1" dirty="0" smtClean="0"/>
              <a:t>                     «</a:t>
            </a:r>
            <a:r>
              <a:rPr lang="ru-RU" sz="2000" i="1" dirty="0" smtClean="0"/>
              <a:t>Акции»</a:t>
            </a:r>
            <a:endParaRPr lang="ru-RU" sz="2000" i="1" dirty="0"/>
          </a:p>
        </p:txBody>
      </p:sp>
      <p:pic>
        <p:nvPicPr>
          <p:cNvPr id="4" name="Содержимое 3" descr="C:\Users\DNS\AppData\Local\Microsoft\Windows\INetCache\Content.Word\IMG-c62c3ef6eb37e8d61bf14f65b94ff150-V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476672"/>
            <a:ext cx="3312368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idx="4294967295"/>
          </p:nvPr>
        </p:nvSpPr>
        <p:spPr>
          <a:xfrm>
            <a:off x="467544" y="333375"/>
            <a:ext cx="8064896" cy="93503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sz="2000" dirty="0" smtClean="0"/>
              <a:t>«</a:t>
            </a:r>
            <a:r>
              <a:rPr lang="ru-RU" sz="2000" i="1" dirty="0" smtClean="0"/>
              <a:t>Театрализацию, праздники, развлечения»</a:t>
            </a:r>
            <a:endParaRPr lang="ru-RU" sz="2000" i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44008" y="1052736"/>
            <a:ext cx="4103976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Содержимое 3" descr="C:\Users\DNS\Desktop\открытое собрание\20210416_104253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324545" y="1628801"/>
            <a:ext cx="5472610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sz="2000" i="1" dirty="0" smtClean="0"/>
              <a:t>«Викторины»</a:t>
            </a:r>
            <a:endParaRPr lang="ru-RU" sz="2000" i="1" dirty="0"/>
          </a:p>
        </p:txBody>
      </p:sp>
      <p:pic>
        <p:nvPicPr>
          <p:cNvPr id="3" name="Рисунок 2" descr="C:\Users\DNS\Desktop\открытое собрание\20210412_09500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46098" y="1418198"/>
            <a:ext cx="4032448" cy="3445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DNS\Desktop\Новая папка (2)\20210423_10252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644008" y="1412776"/>
            <a:ext cx="4032448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i="1" dirty="0" smtClean="0"/>
              <a:t>«Речевые игры»</a:t>
            </a:r>
            <a:endParaRPr lang="ru-RU" sz="2000" i="1" dirty="0"/>
          </a:p>
        </p:txBody>
      </p:sp>
      <p:pic>
        <p:nvPicPr>
          <p:cNvPr id="3" name="Рисунок 2" descr="C:\Users\DNS\Desktop\Новая папка (2)\20210423_10205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24744"/>
            <a:ext cx="3960440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DNS\Desktop\Новая папка (2)\20210423_10282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052736"/>
            <a:ext cx="4265868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5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55776" y="393758"/>
            <a:ext cx="3888432" cy="62531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i="1" dirty="0" smtClean="0"/>
              <a:t>«Презентации»</a:t>
            </a:r>
            <a:endParaRPr lang="ru-RU" sz="2400" i="1" dirty="0"/>
          </a:p>
        </p:txBody>
      </p:sp>
      <p:pic>
        <p:nvPicPr>
          <p:cNvPr id="4" name="Рисунок 3" descr="C:\Users\DNS\Desktop\Новая папка (2)\20210423_10473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1" y="1556792"/>
            <a:ext cx="4466232" cy="3061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i="1" dirty="0" smtClean="0"/>
              <a:t>«Игры – тренинги»</a:t>
            </a:r>
            <a:endParaRPr lang="ru-RU" sz="2000" i="1" dirty="0"/>
          </a:p>
        </p:txBody>
      </p:sp>
      <p:pic>
        <p:nvPicPr>
          <p:cNvPr id="3" name="Рисунок 2" descr="C:\Users\DNS\Desktop\открытое собрание\20210416_11063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268760"/>
            <a:ext cx="3672408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DNS\Desktop\открытое собрание\20210412_15580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4716016" y="1268760"/>
            <a:ext cx="3866753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i="1" dirty="0" smtClean="0"/>
              <a:t>«Психологические тренинги»  </a:t>
            </a:r>
            <a:endParaRPr lang="ru-RU" sz="2000" i="1" dirty="0"/>
          </a:p>
        </p:txBody>
      </p:sp>
      <p:pic>
        <p:nvPicPr>
          <p:cNvPr id="3" name="Рисунок 2" descr="C:\Users\DNS\Desktop\открытое собрание\20210324_11114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283968" y="2132856"/>
            <a:ext cx="5040560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DNS\Desktop\открытое собрание\20210324_11141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180528" y="1844824"/>
            <a:ext cx="5112568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Беседа о доброте</a:t>
            </a:r>
            <a:endParaRPr lang="ru-RU" sz="2800" dirty="0"/>
          </a:p>
        </p:txBody>
      </p:sp>
      <p:pic>
        <p:nvPicPr>
          <p:cNvPr id="4" name="3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475656" y="2132856"/>
            <a:ext cx="5130446" cy="2885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6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unnam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7848872" cy="4475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39552" y="1001260"/>
            <a:ext cx="813690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                              Рублика  «Острое блюдо»</a:t>
            </a:r>
          </a:p>
          <a:p>
            <a:pPr marL="0" marR="0" lvl="0" indent="2286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1. Вы вдруг услышали от детей такой разговор: « Я тебе дам значок, а ты меня примешь в игру» Ваши действия?</a:t>
            </a:r>
            <a:r>
              <a:rPr lang="ru-RU" sz="1600" dirty="0" smtClean="0">
                <a:solidFill>
                  <a:srgbClr val="111111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rgbClr val="111111"/>
                </a:solidFill>
                <a:latin typeface="+mn-lt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111111"/>
                </a:solidFill>
                <a:latin typeface="+mn-lt"/>
                <a:cs typeface="Times New Roman" pitchFamily="18" charset="0"/>
              </a:rPr>
              <a:t>2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.Ребенок споткнулся и упал Никто из товарищей его слёз не замечает. Ваши действия?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3. «Куда прёшься, весь в снегу,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11111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дрянь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? Мать только что вымыла пол…Вернись, говорю!- кричит на сына отец. Сын обиделся. Он и сам теперь увидел лужи на чистом полу, но он торопился к родителям, хотел рассказать, какую они снежную горку построили во дворе. Надо  ли было так грубо кричать на ребёнка?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</a:b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 descr="https://im0-tub-ru.yandex.net/i?id=3a0372aa53383bb5fbf59fc36086b267-l&amp;n=13"/>
          <p:cNvPicPr>
            <a:picLocks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-3000" contrast="1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640960" cy="4752528"/>
          </a:xfrm>
          <a:prstGeom prst="rect">
            <a:avLst/>
          </a:prstGeom>
          <a:solidFill>
            <a:srgbClr val="FF0000">
              <a:alpha val="95000"/>
            </a:srgbClr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 extrusionH="76200">
            <a:extrusionClr>
              <a:schemeClr val="tx1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0-tub-ru.yandex.net/i?id=0a8cfe88869b00173621911225ec2506-l&amp;n=13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8784975" cy="62646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 descr="https://im0-tub-ru.yandex.net/i?id=a308d0fc88578de27076daf6945bc8ca-l&amp;n=13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529431"/>
            <a:ext cx="7720533" cy="44837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3384376"/>
          </a:xfrm>
        </p:spPr>
        <p:txBody>
          <a:bodyPr/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Сделав добро, человек сам становится лучше, чище, светлее. Если мы будем внимательны к человеку, животному, птице с которыми вступаем во взаимодействие, будь то случайный попутчик, бродяга или друг,-это и будет проявление доброты. 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5719" cy="45719"/>
          </a:xfrm>
        </p:spPr>
        <p:txBody>
          <a:bodyPr/>
          <a:lstStyle/>
          <a:p>
            <a:r>
              <a:rPr lang="ru-RU" sz="600" dirty="0" smtClean="0"/>
              <a:t>о</a:t>
            </a:r>
            <a:endParaRPr lang="ru-RU" sz="6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 flipH="1">
            <a:off x="4602481" y="1600200"/>
            <a:ext cx="45719" cy="45719"/>
          </a:xfrm>
        </p:spPr>
        <p:txBody>
          <a:bodyPr/>
          <a:lstStyle/>
          <a:p>
            <a:pPr marL="0" indent="0">
              <a:buNone/>
            </a:pPr>
            <a:r>
              <a:rPr lang="ru-RU" sz="600" dirty="0" smtClean="0"/>
              <a:t>о</a:t>
            </a:r>
            <a:endParaRPr lang="ru-RU" sz="600" dirty="0"/>
          </a:p>
        </p:txBody>
      </p:sp>
    </p:spTree>
    <p:extLst>
      <p:ext uri="{BB962C8B-B14F-4D97-AF65-F5344CB8AC3E}">
        <p14:creationId xmlns="" xmlns:p14="http://schemas.microsoft.com/office/powerpoint/2010/main" val="190012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6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915816" y="476672"/>
            <a:ext cx="3921548" cy="6192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6653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7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987824" y="332656"/>
            <a:ext cx="3528392" cy="62726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1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908720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b="1" i="1" dirty="0" smtClean="0"/>
              <a:t>«Доброта-это солнце, которое согревает душу человека» </a:t>
            </a:r>
            <a:br>
              <a:rPr lang="ru-RU" sz="2400" b="1" i="1" dirty="0" smtClean="0"/>
            </a:br>
            <a:r>
              <a:rPr lang="ru-RU" sz="2400" b="1" i="1" dirty="0" smtClean="0"/>
              <a:t>                                              М.Пришвин</a:t>
            </a:r>
            <a:endParaRPr lang="ru-RU" sz="24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2708920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i="1" dirty="0" smtClean="0">
                <a:latin typeface="+mn-lt"/>
                <a:cs typeface="Times New Roman" pitchFamily="16" charset="0"/>
              </a:rPr>
              <a:t>«Если сегодня мы будем учить так, как учили вчера, мы украдем у наших детей завтра»</a:t>
            </a:r>
            <a:r>
              <a:rPr lang="ru-RU" altLang="ru-RU" sz="2400" b="1" dirty="0" smtClean="0">
                <a:latin typeface="+mn-lt"/>
              </a:rPr>
              <a:t/>
            </a:r>
            <a:br>
              <a:rPr lang="ru-RU" altLang="ru-RU" sz="2400" b="1" dirty="0" smtClean="0">
                <a:latin typeface="+mn-lt"/>
              </a:rPr>
            </a:br>
            <a:r>
              <a:rPr lang="ru-RU" altLang="ru-RU" sz="2400" dirty="0" smtClean="0">
                <a:latin typeface="+mn-lt"/>
              </a:rPr>
              <a:t/>
            </a:r>
            <a:br>
              <a:rPr lang="ru-RU" altLang="ru-RU" sz="2400" dirty="0" smtClean="0">
                <a:latin typeface="+mn-lt"/>
              </a:rPr>
            </a:br>
            <a:r>
              <a:rPr lang="ru-RU" altLang="ru-RU" sz="2400" b="1" dirty="0" smtClean="0">
                <a:latin typeface="+mn-lt"/>
              </a:rPr>
              <a:t>                                         </a:t>
            </a:r>
            <a:r>
              <a:rPr lang="ru-RU" altLang="ru-RU" sz="2400" b="1" i="1" dirty="0" smtClean="0">
                <a:latin typeface="+mn-lt"/>
                <a:cs typeface="Times New Roman" pitchFamily="16" charset="0"/>
              </a:rPr>
              <a:t>Джон </a:t>
            </a:r>
            <a:r>
              <a:rPr lang="ru-RU" altLang="ru-RU" sz="2400" b="1" i="1" dirty="0" err="1" smtClean="0">
                <a:latin typeface="+mn-lt"/>
                <a:cs typeface="Times New Roman" pitchFamily="16" charset="0"/>
              </a:rPr>
              <a:t>Дьюи</a:t>
            </a:r>
            <a:endParaRPr lang="ru-RU" sz="2400" b="1" dirty="0">
              <a:latin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im0-tub-ru.yandex.net/i?id=a149617cb2481c38548e899d32011cb3-l&amp;n=13"/>
          <p:cNvPicPr>
            <a:picLocks noGrp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640960" cy="61926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7142</TotalTime>
  <Words>347</Words>
  <Application>Microsoft Office PowerPoint</Application>
  <PresentationFormat>Экран (4:3)</PresentationFormat>
  <Paragraphs>75</Paragraphs>
  <Slides>60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1" baseType="lpstr">
      <vt:lpstr>Diseño predeterminado</vt:lpstr>
      <vt:lpstr>Собрание  «Живи  добрее, будешь всем милее»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«Усвоение норм и ценностей, принятых в обществе»</vt:lpstr>
      <vt:lpstr>Слайд 13</vt:lpstr>
      <vt:lpstr>Слайд 14</vt:lpstr>
      <vt:lpstr>«Развитие общения и взаимодействия ребёнка со взрослыми и сверстниками» </vt:lpstr>
      <vt:lpstr>«Становление самостоятельности, целенаправленности и саморегуляции собственных действий» </vt:lpstr>
      <vt:lpstr>Слайд 17</vt:lpstr>
      <vt:lpstr>«Развитие социального и эмоционального интеллекта, эмоциональной отзывчивости»</vt:lpstr>
      <vt:lpstr>Слайд 19</vt:lpstr>
      <vt:lpstr>«Формирование позитивных установок к различным видам труда»</vt:lpstr>
      <vt:lpstr>Слайд 21</vt:lpstr>
      <vt:lpstr>Организационно педагогические условия </vt:lpstr>
      <vt:lpstr>«Обучение   умению  слушать и слышать другого» </vt:lpstr>
      <vt:lpstr>«Развитие  умения  использовать мимику, пантомимику и голос в общении» </vt:lpstr>
      <vt:lpstr>«Развитие  у детей навыков общения в различных  жизненных ситуациях» </vt:lpstr>
      <vt:lpstr>Слайд 26</vt:lpstr>
      <vt:lpstr>Слайд 27</vt:lpstr>
      <vt:lpstr>«Обучение  умению  использовать  формулы речевого этикета адресовано и мотивировано» </vt:lpstr>
      <vt:lpstr>«Воспитание  доброжелательного  отношения  к сверстникам» </vt:lpstr>
      <vt:lpstr>«Формирование  чувства симпатии между участниками общения»</vt:lpstr>
      <vt:lpstr>«Обучение  умению детей владеть собой» </vt:lpstr>
      <vt:lpstr>«Развитие  умения  анализировать ситуацию» </vt:lpstr>
      <vt:lpstr>Слайд 33</vt:lpstr>
      <vt:lpstr>Слайд 34</vt:lpstr>
      <vt:lpstr>Слайд 35</vt:lpstr>
      <vt:lpstr>«Целенаправленное  формирование у детей коммуникативных  навыков» </vt:lpstr>
      <vt:lpstr>Слайд 37</vt:lpstr>
      <vt:lpstr>«Развивающие игры Кюизера, Дьенеша»</vt:lpstr>
      <vt:lpstr>«Дыхательная гимнастика»                   «Речь и движение»</vt:lpstr>
      <vt:lpstr>«Сказкотерапия»</vt:lpstr>
      <vt:lpstr>«Пальчиковая  гимнастика»</vt:lpstr>
      <vt:lpstr>«Моделирование, макетирование»</vt:lpstr>
      <vt:lpstr>«Экспериментирование, проектная деятельность»</vt:lpstr>
      <vt:lpstr>Слайд 44</vt:lpstr>
      <vt:lpstr>«Экскурсия и целевая прогулка»</vt:lpstr>
      <vt:lpstr>                     «Акции»</vt:lpstr>
      <vt:lpstr>Слайд 47</vt:lpstr>
      <vt:lpstr>«Викторины»</vt:lpstr>
      <vt:lpstr>«Речевые игры»</vt:lpstr>
      <vt:lpstr>«Презентации»</vt:lpstr>
      <vt:lpstr>«Игры – тренинги»</vt:lpstr>
      <vt:lpstr>«Психологические тренинги»  </vt:lpstr>
      <vt:lpstr>Беседа о доброте</vt:lpstr>
      <vt:lpstr>Слайд 54</vt:lpstr>
      <vt:lpstr>Слайд 55</vt:lpstr>
      <vt:lpstr>Слайд 56</vt:lpstr>
      <vt:lpstr>Слайд 57</vt:lpstr>
      <vt:lpstr>Слайд 58</vt:lpstr>
      <vt:lpstr> Сделав добро, человек сам становится лучше, чище, светлее. Если мы будем внимательны к человеку, животному, птице с которыми вступаем во взаимодействие, будь то случайный попутчик, бродяга или друг,-это и будет проявление доброты.  </vt:lpstr>
      <vt:lpstr>СПАСИБО ЗА ВНИМАНИЕ!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Мини-проект «Наши добрые сердца»</dc:title>
  <dc:creator>Mariajose</dc:creator>
  <cp:lastModifiedBy>DNS</cp:lastModifiedBy>
  <cp:revision>881</cp:revision>
  <dcterms:created xsi:type="dcterms:W3CDTF">2010-05-23T14:28:12Z</dcterms:created>
  <dcterms:modified xsi:type="dcterms:W3CDTF">2021-04-27T05:57:11Z</dcterms:modified>
</cp:coreProperties>
</file>